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78" r:id="rId2"/>
    <p:sldId id="260" r:id="rId3"/>
    <p:sldId id="261" r:id="rId4"/>
    <p:sldId id="262" r:id="rId5"/>
    <p:sldId id="277" r:id="rId6"/>
    <p:sldId id="307" r:id="rId7"/>
    <p:sldId id="308" r:id="rId8"/>
    <p:sldId id="309" r:id="rId9"/>
    <p:sldId id="266" r:id="rId10"/>
    <p:sldId id="310" r:id="rId11"/>
    <p:sldId id="311" r:id="rId12"/>
    <p:sldId id="312" r:id="rId13"/>
    <p:sldId id="313" r:id="rId14"/>
    <p:sldId id="267" r:id="rId15"/>
    <p:sldId id="268" r:id="rId16"/>
    <p:sldId id="314" r:id="rId17"/>
    <p:sldId id="315" r:id="rId18"/>
    <p:sldId id="270" r:id="rId19"/>
    <p:sldId id="316" r:id="rId20"/>
    <p:sldId id="271" r:id="rId21"/>
    <p:sldId id="272" r:id="rId22"/>
    <p:sldId id="273" r:id="rId23"/>
    <p:sldId id="320" r:id="rId24"/>
    <p:sldId id="321" r:id="rId25"/>
    <p:sldId id="274" r:id="rId26"/>
    <p:sldId id="318" r:id="rId27"/>
    <p:sldId id="319" r:id="rId28"/>
    <p:sldId id="327" r:id="rId29"/>
    <p:sldId id="322" r:id="rId30"/>
    <p:sldId id="323" r:id="rId31"/>
    <p:sldId id="324" r:id="rId32"/>
    <p:sldId id="325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40" r:id="rId43"/>
    <p:sldId id="338" r:id="rId44"/>
    <p:sldId id="33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444D7-7F5A-4691-AAB6-1A6AEDC045D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C6165-5ABE-4695-AC30-4BAAEBDD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0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56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9" descr="Presentation Frame-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9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24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551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513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0" descr="Presentation Frame-0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31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756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743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004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61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03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70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67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60080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/>
        </p:nvSpPr>
        <p:spPr>
          <a:xfrm>
            <a:off x="5693623" y="1362262"/>
            <a:ext cx="474942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Wi-Fi Management and Security</a:t>
            </a:r>
            <a:endParaRPr kumimoji="0" sz="4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7562886" y="4901069"/>
            <a:ext cx="14402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L2 Network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45E11-AF03-4B1C-B3A2-9EA8DFDA49EF}"/>
              </a:ext>
            </a:extLst>
          </p:cNvPr>
          <p:cNvSpPr txBox="1"/>
          <p:nvPr/>
        </p:nvSpPr>
        <p:spPr>
          <a:xfrm>
            <a:off x="8160998" y="3024883"/>
            <a:ext cx="2439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95545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22" y="1529794"/>
            <a:ext cx="5348203" cy="37544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8114" y="1473100"/>
            <a:ext cx="3396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 not put the router in a cabinet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25" y="1529794"/>
            <a:ext cx="5367631" cy="36768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63253" y="1473100"/>
            <a:ext cx="3209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Keep the router out in the open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06670" y="852432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9" name="Rectangle 8"/>
          <p:cNvSpPr/>
          <p:nvPr/>
        </p:nvSpPr>
        <p:spPr>
          <a:xfrm>
            <a:off x="4383118" y="340659"/>
            <a:ext cx="30374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3. Avoid Physical Obstacles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655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098593"/>
            <a:ext cx="5497512" cy="5059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30" y="1158875"/>
            <a:ext cx="5329978" cy="4939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1445" y="564491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2605" y="209034"/>
            <a:ext cx="274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Avoid Physical Obstacles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6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10" y="1447026"/>
            <a:ext cx="7191375" cy="4000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7730" y="5745976"/>
            <a:ext cx="542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Find the Best place and Keep the router out in the open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69605" y="334744"/>
            <a:ext cx="274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Avoid Physical Obstacles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68442" y="817860"/>
            <a:ext cx="11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66582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15" y="1435100"/>
            <a:ext cx="6994585" cy="4378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1205" y="259834"/>
            <a:ext cx="274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Avoid Physical Obstacles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70045" y="930017"/>
            <a:ext cx="1482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4</a:t>
            </a:r>
          </a:p>
        </p:txBody>
      </p:sp>
      <p:sp>
        <p:nvSpPr>
          <p:cNvPr id="7" name="Rectangle 6"/>
          <p:cNvSpPr/>
          <p:nvPr/>
        </p:nvSpPr>
        <p:spPr>
          <a:xfrm>
            <a:off x="2276414" y="5813600"/>
            <a:ext cx="6537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Bathrooms/Kitchens are not recommended areas to place routers.</a:t>
            </a:r>
          </a:p>
        </p:txBody>
      </p:sp>
    </p:spTree>
    <p:extLst>
      <p:ext uri="{BB962C8B-B14F-4D97-AF65-F5344CB8AC3E}">
        <p14:creationId xmlns:p14="http://schemas.microsoft.com/office/powerpoint/2010/main" val="4261509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9" y="1055863"/>
            <a:ext cx="9119936" cy="44757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75742" y="297934"/>
            <a:ext cx="274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Avoid Physical Obstacles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06679" y="667266"/>
            <a:ext cx="15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4273" y="5735542"/>
            <a:ext cx="599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 through the surrounding objects and avoid the obstacles  </a:t>
            </a:r>
          </a:p>
        </p:txBody>
      </p:sp>
    </p:spTree>
    <p:extLst>
      <p:ext uri="{BB962C8B-B14F-4D97-AF65-F5344CB8AC3E}">
        <p14:creationId xmlns:p14="http://schemas.microsoft.com/office/powerpoint/2010/main" val="339233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4. Be on the Lookout for Interference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719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Channel Overlap</a:t>
            </a:r>
            <a:br>
              <a:rPr lang="en-US" dirty="0"/>
            </a:br>
            <a:endParaRPr lang="en-US" dirty="0"/>
          </a:p>
          <a:p>
            <a:r>
              <a:rPr lang="en-US" dirty="0"/>
              <a:t>Avoid devices like,</a:t>
            </a:r>
          </a:p>
          <a:p>
            <a:pPr lvl="1"/>
            <a:r>
              <a:rPr lang="en-US" dirty="0"/>
              <a:t>Microwave ovens</a:t>
            </a:r>
          </a:p>
          <a:p>
            <a:pPr lvl="1"/>
            <a:r>
              <a:rPr lang="en-US" dirty="0"/>
              <a:t>Monitors</a:t>
            </a:r>
          </a:p>
          <a:p>
            <a:pPr lvl="1"/>
            <a:r>
              <a:rPr lang="en-US" dirty="0"/>
              <a:t>Wireless security cameras</a:t>
            </a:r>
          </a:p>
          <a:p>
            <a:pPr lvl="1"/>
            <a:r>
              <a:rPr lang="en-US" dirty="0"/>
              <a:t>Cordless phones</a:t>
            </a:r>
          </a:p>
          <a:p>
            <a:pPr lvl="1"/>
            <a:r>
              <a:rPr lang="en-US" dirty="0"/>
              <a:t>and various smart home devices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3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2590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b="1" dirty="0"/>
            </a:br>
            <a:r>
              <a:rPr lang="en-US" b="1" dirty="0"/>
              <a:t>4. Be on the Lookout for Interference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37" y="1260474"/>
            <a:ext cx="7472363" cy="4048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3155" y="5276411"/>
            <a:ext cx="4418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6C0"/>
                </a:solidFill>
              </a:rPr>
              <a:t>Keep the router away from other electronics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08771" y="722570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2475697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12" y="1040297"/>
            <a:ext cx="7648575" cy="2962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0039" y="447099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 Not Place router close other smart electronics Devices.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52162" y="646331"/>
            <a:ext cx="11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92430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b="1" dirty="0"/>
            </a:br>
            <a:r>
              <a:rPr lang="en-US" b="1" dirty="0"/>
              <a:t>4. Be on the Lookout for Interference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383816"/>
            <a:ext cx="4152900" cy="26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1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5. Reposition Your Router’s Antennas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953812"/>
          </a:xfrm>
        </p:spPr>
        <p:txBody>
          <a:bodyPr>
            <a:normAutofit/>
          </a:bodyPr>
          <a:lstStyle/>
          <a:p>
            <a:r>
              <a:rPr lang="en-US" sz="2500" dirty="0"/>
              <a:t>Router with adjustable antennas, experiment with their position to improve the quality of your Wi-Fi signal.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E4187-8A54-4AED-AAAD-F7535B2D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67" y="2716921"/>
            <a:ext cx="5524500" cy="2990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61CEA-C4B4-4C59-A132-353F072E9137}"/>
              </a:ext>
            </a:extLst>
          </p:cNvPr>
          <p:cNvSpPr/>
          <p:nvPr/>
        </p:nvSpPr>
        <p:spPr>
          <a:xfrm>
            <a:off x="3027417" y="5870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Reposition antennas and experiment with their position to improve Signal.</a:t>
            </a:r>
          </a:p>
        </p:txBody>
      </p:sp>
    </p:spTree>
    <p:extLst>
      <p:ext uri="{BB962C8B-B14F-4D97-AF65-F5344CB8AC3E}">
        <p14:creationId xmlns:p14="http://schemas.microsoft.com/office/powerpoint/2010/main" val="294261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1320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b="1" dirty="0"/>
            </a:br>
            <a:r>
              <a:rPr lang="en-US" b="1" dirty="0"/>
              <a:t>5. Reposition Your Router’s Antennas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7" y="1719262"/>
            <a:ext cx="7705725" cy="3114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1066800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9310" y="5103334"/>
            <a:ext cx="342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the signal is being distributed</a:t>
            </a:r>
          </a:p>
        </p:txBody>
      </p:sp>
    </p:spTree>
    <p:extLst>
      <p:ext uri="{BB962C8B-B14F-4D97-AF65-F5344CB8AC3E}">
        <p14:creationId xmlns:p14="http://schemas.microsoft.com/office/powerpoint/2010/main" val="241542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3329"/>
            <a:ext cx="10972800" cy="4562835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b="1" dirty="0"/>
              <a:t>Module 2 will be covering the following topics:</a:t>
            </a:r>
            <a:br>
              <a:rPr lang="en-US" b="1" dirty="0"/>
            </a:br>
            <a:br>
              <a:rPr lang="en-US" b="1" dirty="0"/>
            </a:br>
            <a:r>
              <a:rPr lang="en-US" i="1" dirty="0"/>
              <a:t>How to Find the Best Wi-Fi ONU router Placement? </a:t>
            </a:r>
          </a:p>
          <a:p>
            <a:pPr lvl="1"/>
            <a:r>
              <a:rPr lang="en-US" i="1" dirty="0"/>
              <a:t>Guidelines for Finding the Best Placement for a Wi-Fi ONU router:</a:t>
            </a:r>
          </a:p>
          <a:p>
            <a:pPr marL="457200" lvl="1" indent="0">
              <a:buNone/>
            </a:pPr>
            <a:r>
              <a:rPr lang="en-US" i="1" dirty="0"/>
              <a:t>	1. Make Your ONU the Center of Attention </a:t>
            </a:r>
          </a:p>
          <a:p>
            <a:pPr marL="457200" lvl="1" indent="0">
              <a:buNone/>
            </a:pPr>
            <a:r>
              <a:rPr lang="en-US" i="1" dirty="0"/>
              <a:t>	2. Get Your ONU Off the Floor </a:t>
            </a:r>
          </a:p>
          <a:p>
            <a:pPr marL="457200" lvl="1" indent="0">
              <a:buNone/>
            </a:pPr>
            <a:r>
              <a:rPr lang="en-US" i="1" dirty="0"/>
              <a:t>	3. Avoid Physical Obstacles </a:t>
            </a:r>
          </a:p>
          <a:p>
            <a:pPr marL="457200" lvl="1" indent="0">
              <a:buNone/>
            </a:pPr>
            <a:r>
              <a:rPr lang="en-US" i="1" dirty="0"/>
              <a:t>	4. Be on the Lookout for Interference </a:t>
            </a:r>
          </a:p>
          <a:p>
            <a:pPr marL="457200" lvl="1" indent="0">
              <a:buNone/>
            </a:pPr>
            <a:r>
              <a:rPr lang="en-US" i="1" dirty="0"/>
              <a:t>	5. Reposition Your ONU’s Antennas </a:t>
            </a:r>
          </a:p>
          <a:p>
            <a:pPr marL="457200" lvl="1" indent="0">
              <a:buNone/>
            </a:pPr>
            <a:r>
              <a:rPr lang="en-US" i="1" dirty="0"/>
              <a:t>	6. Bonus: Update Your ONU. </a:t>
            </a:r>
          </a:p>
          <a:p>
            <a:pPr marL="114300" indent="0">
              <a:buNone/>
            </a:pPr>
            <a:endParaRPr lang="en-US" i="1" dirty="0"/>
          </a:p>
          <a:p>
            <a:pPr marL="114300" indent="0">
              <a:buNone/>
            </a:pPr>
            <a:r>
              <a:rPr lang="en-US" i="1" dirty="0"/>
              <a:t>What are Some Other Ways to Boost Wi-Fi? </a:t>
            </a:r>
          </a:p>
          <a:p>
            <a:pPr lvl="1"/>
            <a:r>
              <a:rPr lang="en-US" i="1" dirty="0"/>
              <a:t>Check Your Wi-Fi Signal Strength.</a:t>
            </a:r>
          </a:p>
        </p:txBody>
      </p:sp>
    </p:spTree>
    <p:extLst>
      <p:ext uri="{BB962C8B-B14F-4D97-AF65-F5344CB8AC3E}">
        <p14:creationId xmlns:p14="http://schemas.microsoft.com/office/powerpoint/2010/main" val="786705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6. Bonus: Update Your ONU / Router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4268" y="5118076"/>
            <a:ext cx="8271641" cy="880240"/>
          </a:xfrm>
        </p:spPr>
        <p:txBody>
          <a:bodyPr/>
          <a:lstStyle/>
          <a:p>
            <a:pPr lvl="2"/>
            <a:r>
              <a:rPr lang="en-US" dirty="0"/>
              <a:t>Check for updates and Install available updates.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57A00-46C9-4E93-A91A-5371D796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177" y="1417639"/>
            <a:ext cx="7743825" cy="34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7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914400"/>
            <a:ext cx="7406640" cy="1965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3905250"/>
            <a:ext cx="7406640" cy="156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7520" y="3208139"/>
            <a:ext cx="616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not provision ONT with disabled option for every Nokia ONT.</a:t>
            </a:r>
          </a:p>
        </p:txBody>
      </p:sp>
      <p:sp>
        <p:nvSpPr>
          <p:cNvPr id="2" name="Rectangle 1"/>
          <p:cNvSpPr/>
          <p:nvPr/>
        </p:nvSpPr>
        <p:spPr>
          <a:xfrm>
            <a:off x="4254500" y="1041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6. Bonus: Update Your ONU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8500" y="914400"/>
            <a:ext cx="103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3714082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What are Some Other Ways to Boost Wi-Fi?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your Wi-Fi security settings.</a:t>
            </a:r>
          </a:p>
          <a:p>
            <a:r>
              <a:rPr lang="en-US" dirty="0"/>
              <a:t>Control bandwidth-hungry applications.</a:t>
            </a:r>
          </a:p>
          <a:p>
            <a:r>
              <a:rPr lang="en-US" dirty="0"/>
              <a:t>Upgrade your Wi-Fi network.</a:t>
            </a:r>
          </a:p>
        </p:txBody>
      </p:sp>
    </p:spTree>
    <p:extLst>
      <p:ext uri="{BB962C8B-B14F-4D97-AF65-F5344CB8AC3E}">
        <p14:creationId xmlns:p14="http://schemas.microsoft.com/office/powerpoint/2010/main" val="1342911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C56E-FE60-4BF0-8282-F962B872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43002"/>
          </a:xfrm>
        </p:spPr>
        <p:txBody>
          <a:bodyPr>
            <a:normAutofit fontScale="90000"/>
          </a:bodyPr>
          <a:lstStyle/>
          <a:p>
            <a:r>
              <a:rPr lang="en-US" dirty="0"/>
              <a:t>Upgrade your Wi-Fi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EB62F-5F63-4949-AE98-56CA0737A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743003"/>
          </a:xfrm>
        </p:spPr>
        <p:txBody>
          <a:bodyPr/>
          <a:lstStyle/>
          <a:p>
            <a:r>
              <a:rPr lang="en-US" dirty="0"/>
              <a:t>Wi-Fi Booster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AA19A-EEFF-44C1-91F9-9B274767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07" y="2343203"/>
            <a:ext cx="7271263" cy="41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4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E8D8-7D0A-45B8-92FD-DB347635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7103"/>
          </a:xfrm>
        </p:spPr>
        <p:txBody>
          <a:bodyPr>
            <a:normAutofit fontScale="90000"/>
          </a:bodyPr>
          <a:lstStyle/>
          <a:p>
            <a:r>
              <a:rPr lang="en-US" dirty="0"/>
              <a:t>Upgrade your Wi-Fi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26746-39AB-4935-9BB1-2D691EDC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34318"/>
            <a:ext cx="10972800" cy="597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Mesh Router “Nokia Beacon, Google Wi-Fi, TP-link Deco Mesh”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EEEF2-38D1-4BA3-AAA0-F6494357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421"/>
            <a:ext cx="8495071" cy="51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9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Check Your Wi-Fi Signal Strength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>
            <a:normAutofit/>
          </a:bodyPr>
          <a:lstStyle/>
          <a:p>
            <a:r>
              <a:rPr lang="en-US" sz="2500" dirty="0"/>
              <a:t>Check Wi-Fi signal strength using several analyzer tools “</a:t>
            </a:r>
            <a:r>
              <a:rPr lang="en-US" sz="2500" dirty="0" err="1"/>
              <a:t>Netspot</a:t>
            </a:r>
            <a:r>
              <a:rPr lang="en-US" sz="2500" dirty="0"/>
              <a:t>, </a:t>
            </a:r>
            <a:r>
              <a:rPr lang="en-US" sz="2500" dirty="0" err="1"/>
              <a:t>Inssider</a:t>
            </a:r>
            <a:r>
              <a:rPr lang="en-US" sz="2500" dirty="0"/>
              <a:t>, </a:t>
            </a:r>
            <a:r>
              <a:rPr lang="en-US" sz="2500" dirty="0" err="1"/>
              <a:t>etc</a:t>
            </a:r>
            <a:r>
              <a:rPr lang="en-US" sz="2500" dirty="0"/>
              <a:t>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903198"/>
            <a:ext cx="7708900" cy="3537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9B7589-1CB9-4463-ACE5-BCF91366298C}"/>
              </a:ext>
            </a:extLst>
          </p:cNvPr>
          <p:cNvSpPr txBox="1"/>
          <p:nvPr/>
        </p:nvSpPr>
        <p:spPr>
          <a:xfrm>
            <a:off x="5213131" y="5602756"/>
            <a:ext cx="2511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Example 1 Tool: </a:t>
            </a:r>
            <a:r>
              <a:rPr lang="en-US" sz="1500" dirty="0" err="1"/>
              <a:t>Netspot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34344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686050"/>
            <a:ext cx="10829925" cy="148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959271">
            <a:off x="1155700" y="2159000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Verify SSID</a:t>
            </a:r>
          </a:p>
        </p:txBody>
      </p:sp>
      <p:sp>
        <p:nvSpPr>
          <p:cNvPr id="6" name="TextBox 5"/>
          <p:cNvSpPr txBox="1"/>
          <p:nvPr/>
        </p:nvSpPr>
        <p:spPr>
          <a:xfrm rot="19753676">
            <a:off x="4775200" y="207294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Verify your RSSI </a:t>
            </a:r>
          </a:p>
        </p:txBody>
      </p:sp>
      <p:sp>
        <p:nvSpPr>
          <p:cNvPr id="7" name="TextBox 6"/>
          <p:cNvSpPr txBox="1"/>
          <p:nvPr/>
        </p:nvSpPr>
        <p:spPr>
          <a:xfrm rot="19639392">
            <a:off x="7865926" y="1339795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your Wi-Fi channel and prevent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channels overlap</a:t>
            </a:r>
          </a:p>
        </p:txBody>
      </p:sp>
      <p:sp>
        <p:nvSpPr>
          <p:cNvPr id="8" name="Rectangle 7"/>
          <p:cNvSpPr/>
          <p:nvPr/>
        </p:nvSpPr>
        <p:spPr>
          <a:xfrm>
            <a:off x="4483100" y="406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b="1" dirty="0"/>
            </a:br>
            <a:r>
              <a:rPr lang="en-US" b="1" dirty="0"/>
              <a:t>Check Your Wi-Fi Signal Strength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3142B-F2B4-4C98-8552-38C7D582697D}"/>
              </a:ext>
            </a:extLst>
          </p:cNvPr>
          <p:cNvSpPr txBox="1"/>
          <p:nvPr/>
        </p:nvSpPr>
        <p:spPr>
          <a:xfrm>
            <a:off x="681037" y="4952566"/>
            <a:ext cx="153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  <a:br>
              <a:rPr lang="en-US" dirty="0"/>
            </a:br>
            <a:r>
              <a:rPr lang="en-US" dirty="0"/>
              <a:t>Tool: </a:t>
            </a:r>
            <a:r>
              <a:rPr lang="en-US" dirty="0" err="1"/>
              <a:t>Netspot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53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257175"/>
            <a:ext cx="8129588" cy="5824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9120" y="0"/>
            <a:ext cx="339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&lt;&lt; Check for overlapping channels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72150" y="4578350"/>
            <a:ext cx="234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&lt;&lt; Verify RSSI strength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EEE15-D710-4ECD-AE3E-46B356817182}"/>
              </a:ext>
            </a:extLst>
          </p:cNvPr>
          <p:cNvSpPr txBox="1"/>
          <p:nvPr/>
        </p:nvSpPr>
        <p:spPr>
          <a:xfrm>
            <a:off x="9534058" y="2763847"/>
            <a:ext cx="2437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Use Wi-Fi Analyzer Tool</a:t>
            </a:r>
          </a:p>
        </p:txBody>
      </p:sp>
    </p:spTree>
    <p:extLst>
      <p:ext uri="{BB962C8B-B14F-4D97-AF65-F5344CB8AC3E}">
        <p14:creationId xmlns:p14="http://schemas.microsoft.com/office/powerpoint/2010/main" val="374028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90F4E-9052-455B-97D9-B1076BFC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Module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66F28-7A1B-438B-8F5A-995059CDF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817178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					Thank You</a:t>
            </a:r>
          </a:p>
        </p:txBody>
      </p:sp>
    </p:spTree>
    <p:extLst>
      <p:ext uri="{BB962C8B-B14F-4D97-AF65-F5344CB8AC3E}">
        <p14:creationId xmlns:p14="http://schemas.microsoft.com/office/powerpoint/2010/main" val="4114500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CA51-E157-4C12-8F40-0C60728B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1A845-B9CD-4C4E-8666-B295AE04B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3 will be covering the following topics:</a:t>
            </a:r>
          </a:p>
          <a:p>
            <a:pPr lvl="2"/>
            <a:r>
              <a:rPr lang="en-US" dirty="0"/>
              <a:t>Configuration and Troubleshooting</a:t>
            </a:r>
          </a:p>
          <a:p>
            <a:pPr lvl="3"/>
            <a:r>
              <a:rPr lang="en-US" dirty="0"/>
              <a:t>Wireless configuration</a:t>
            </a:r>
          </a:p>
          <a:p>
            <a:pPr lvl="3"/>
            <a:r>
              <a:rPr lang="en-US" dirty="0"/>
              <a:t>Wi-Fi Troubleshooting “Better </a:t>
            </a:r>
            <a:r>
              <a:rPr lang="en-US"/>
              <a:t>Performance”</a:t>
            </a:r>
            <a:br>
              <a:rPr lang="en-US"/>
            </a:br>
            <a:endParaRPr lang="en-US" dirty="0"/>
          </a:p>
          <a:p>
            <a:pPr lvl="2"/>
            <a:r>
              <a:rPr lang="en-US" dirty="0"/>
              <a:t>Introduction to Mesh Wi-Fi Router “Nokia Beacon” </a:t>
            </a:r>
          </a:p>
          <a:p>
            <a:pPr lvl="3"/>
            <a:r>
              <a:rPr lang="en-US" dirty="0"/>
              <a:t>Nokia Recommended Placement</a:t>
            </a:r>
          </a:p>
          <a:p>
            <a:pPr lvl="3"/>
            <a:r>
              <a:rPr lang="en-US" dirty="0"/>
              <a:t>Beacon Installation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3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How to Find the Best Wi-Fi ONU Router Placement?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into consideration</a:t>
            </a:r>
          </a:p>
          <a:p>
            <a:pPr lvl="1"/>
            <a:r>
              <a:rPr lang="en-US" dirty="0"/>
              <a:t>Physical obstacles</a:t>
            </a:r>
          </a:p>
          <a:p>
            <a:pPr lvl="1"/>
            <a:r>
              <a:rPr lang="en-US" dirty="0"/>
              <a:t>Layout of the area</a:t>
            </a:r>
          </a:p>
          <a:p>
            <a:pPr lvl="1"/>
            <a:r>
              <a:rPr lang="en-US" dirty="0"/>
              <a:t>Look for potential interference in the spectrum.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66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DAD7-4E85-4F75-AFF9-B51B8317D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34355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Configuration and Troubleshooting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141FB-FDC4-4DD7-937C-7AB0F4674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5591175" cy="428296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Nokia Wi-Fi ONU ”2.4GHz”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BCA06-884B-4F1A-906E-B9B652D8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55" y="2248228"/>
            <a:ext cx="5591175" cy="2571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0CD468-C4AE-4778-B808-8D5C2A280D6D}"/>
              </a:ext>
            </a:extLst>
          </p:cNvPr>
          <p:cNvSpPr txBox="1"/>
          <p:nvPr/>
        </p:nvSpPr>
        <p:spPr>
          <a:xfrm rot="21270938">
            <a:off x="6710694" y="2401471"/>
            <a:ext cx="2617405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Wireless Interface enable/disable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880BF-6E1F-45C5-834E-597FB12CE39F}"/>
              </a:ext>
            </a:extLst>
          </p:cNvPr>
          <p:cNvSpPr txBox="1"/>
          <p:nvPr/>
        </p:nvSpPr>
        <p:spPr>
          <a:xfrm rot="21258180">
            <a:off x="6713334" y="2757357"/>
            <a:ext cx="1563521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802.11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491B9-D4F9-45EA-A8BC-7F6A6641F8A6}"/>
              </a:ext>
            </a:extLst>
          </p:cNvPr>
          <p:cNvSpPr txBox="1"/>
          <p:nvPr/>
        </p:nvSpPr>
        <p:spPr>
          <a:xfrm rot="21258180">
            <a:off x="6714139" y="3091028"/>
            <a:ext cx="1237331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Channel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77827-6941-4A8F-B864-454746BBD843}"/>
              </a:ext>
            </a:extLst>
          </p:cNvPr>
          <p:cNvSpPr txBox="1"/>
          <p:nvPr/>
        </p:nvSpPr>
        <p:spPr>
          <a:xfrm rot="21258180">
            <a:off x="6712344" y="3360869"/>
            <a:ext cx="1941408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Wi-Fi Channel for transmission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07737-32CE-4A76-8EEC-807432638CD0}"/>
              </a:ext>
            </a:extLst>
          </p:cNvPr>
          <p:cNvSpPr txBox="1"/>
          <p:nvPr/>
        </p:nvSpPr>
        <p:spPr>
          <a:xfrm rot="21258180">
            <a:off x="6714061" y="3694164"/>
            <a:ext cx="1245551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Antenna 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8CAB3-8994-4F7A-9E40-DB60F48F9DA5}"/>
              </a:ext>
            </a:extLst>
          </p:cNvPr>
          <p:cNvSpPr txBox="1"/>
          <p:nvPr/>
        </p:nvSpPr>
        <p:spPr>
          <a:xfrm rot="21258180">
            <a:off x="6713036" y="3979158"/>
            <a:ext cx="1848022" cy="25553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Wireless Multimedia for QoS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052C6-D24B-447C-B59C-028547E9293F}"/>
              </a:ext>
            </a:extLst>
          </p:cNvPr>
          <p:cNvSpPr txBox="1"/>
          <p:nvPr/>
        </p:nvSpPr>
        <p:spPr>
          <a:xfrm rot="21258180">
            <a:off x="6717342" y="4302995"/>
            <a:ext cx="1848022" cy="25553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Client Limit</a:t>
            </a:r>
          </a:p>
        </p:txBody>
      </p:sp>
      <p:pic>
        <p:nvPicPr>
          <p:cNvPr id="15" name="Google Shape;123;p7">
            <a:extLst>
              <a:ext uri="{FF2B5EF4-FFF2-40B4-BE49-F238E27FC236}">
                <a16:creationId xmlns:a16="http://schemas.microsoft.com/office/drawing/2014/main" id="{76A8D2EC-CE4E-4A2E-A2B9-DBCC957BB7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8082" y="4962741"/>
            <a:ext cx="7598566" cy="1620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20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8C5D-6169-4060-9E81-255C825E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457198"/>
          </a:xfrm>
        </p:spPr>
        <p:txBody>
          <a:bodyPr>
            <a:normAutofit fontScale="90000"/>
          </a:bodyPr>
          <a:lstStyle/>
          <a:p>
            <a:r>
              <a:rPr lang="en-US" dirty="0"/>
              <a:t>Nokia Wi-Fi ONU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0EB85-B360-478A-A2A2-64A946170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91653"/>
            <a:ext cx="5191125" cy="453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9144E-BFB6-4E13-94B2-E047FC3CD6F8}"/>
              </a:ext>
            </a:extLst>
          </p:cNvPr>
          <p:cNvSpPr txBox="1"/>
          <p:nvPr/>
        </p:nvSpPr>
        <p:spPr>
          <a:xfrm rot="21270938">
            <a:off x="5706770" y="1542446"/>
            <a:ext cx="1631518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Support  Multiple SSID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5DB54D-6245-4DEF-A486-D8DF9E8B43B7}"/>
              </a:ext>
            </a:extLst>
          </p:cNvPr>
          <p:cNvSpPr/>
          <p:nvPr/>
        </p:nvSpPr>
        <p:spPr>
          <a:xfrm>
            <a:off x="390078" y="972203"/>
            <a:ext cx="247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“Service Set Identifier”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AB809-0E58-4EA6-BEE0-B241910C4603}"/>
              </a:ext>
            </a:extLst>
          </p:cNvPr>
          <p:cNvSpPr txBox="1"/>
          <p:nvPr/>
        </p:nvSpPr>
        <p:spPr>
          <a:xfrm rot="21270938">
            <a:off x="5707827" y="1846512"/>
            <a:ext cx="1168073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Network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4AD1A4-2156-4A35-95F8-0EE27CF14C0C}"/>
              </a:ext>
            </a:extLst>
          </p:cNvPr>
          <p:cNvSpPr txBox="1"/>
          <p:nvPr/>
        </p:nvSpPr>
        <p:spPr>
          <a:xfrm rot="21270938">
            <a:off x="5704510" y="2050671"/>
            <a:ext cx="2617405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Enable Selected Network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03B24-55E8-4945-A3E0-33218F959A4D}"/>
              </a:ext>
            </a:extLst>
          </p:cNvPr>
          <p:cNvSpPr txBox="1"/>
          <p:nvPr/>
        </p:nvSpPr>
        <p:spPr>
          <a:xfrm rot="21270938">
            <a:off x="5708487" y="2405792"/>
            <a:ext cx="1302671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Show Wi-Fi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B9714-B710-4EA7-A7C6-C015BD5DD158}"/>
              </a:ext>
            </a:extLst>
          </p:cNvPr>
          <p:cNvSpPr txBox="1"/>
          <p:nvPr/>
        </p:nvSpPr>
        <p:spPr>
          <a:xfrm rot="21270938">
            <a:off x="5704510" y="2611072"/>
            <a:ext cx="2617405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Wireless interface mode Route / Bridge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F43D7-C8CB-4B63-9D93-C26A46799249}"/>
              </a:ext>
            </a:extLst>
          </p:cNvPr>
          <p:cNvSpPr txBox="1"/>
          <p:nvPr/>
        </p:nvSpPr>
        <p:spPr>
          <a:xfrm rot="21270938">
            <a:off x="5704496" y="2888850"/>
            <a:ext cx="2624502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Wireless Client Isolation “Useful for 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2EA87-33FE-4999-A282-40F260D83564}"/>
              </a:ext>
            </a:extLst>
          </p:cNvPr>
          <p:cNvSpPr txBox="1"/>
          <p:nvPr/>
        </p:nvSpPr>
        <p:spPr>
          <a:xfrm rot="21270938">
            <a:off x="5705585" y="3175078"/>
            <a:ext cx="2147219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Client Limit for selected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30460-1458-413D-9663-2BD950C5B7B3}"/>
              </a:ext>
            </a:extLst>
          </p:cNvPr>
          <p:cNvSpPr txBox="1"/>
          <p:nvPr/>
        </p:nvSpPr>
        <p:spPr>
          <a:xfrm rot="21270938">
            <a:off x="5705856" y="3455879"/>
            <a:ext cx="2030902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Wireless Encryption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49D6D-851D-44FD-9ABB-C61EF28BAABC}"/>
              </a:ext>
            </a:extLst>
          </p:cNvPr>
          <p:cNvSpPr txBox="1"/>
          <p:nvPr/>
        </p:nvSpPr>
        <p:spPr>
          <a:xfrm rot="21270938">
            <a:off x="5721102" y="3851895"/>
            <a:ext cx="3641669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Wireless Encryption method according to selected version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A6C579-1DC4-4302-8734-EEFAF6BE0441}"/>
              </a:ext>
            </a:extLst>
          </p:cNvPr>
          <p:cNvSpPr txBox="1"/>
          <p:nvPr/>
        </p:nvSpPr>
        <p:spPr>
          <a:xfrm rot="21270938">
            <a:off x="5706629" y="4257627"/>
            <a:ext cx="1516591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Key for authentication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DB323-F77B-4952-9A65-52B837DBFEDB}"/>
              </a:ext>
            </a:extLst>
          </p:cNvPr>
          <p:cNvSpPr txBox="1"/>
          <p:nvPr/>
        </p:nvSpPr>
        <p:spPr>
          <a:xfrm rot="21270938">
            <a:off x="5706629" y="4647667"/>
            <a:ext cx="1516591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Wi-Fi Protected Setup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C99D2-9872-4417-A4B5-B61E5FF5FE55}"/>
              </a:ext>
            </a:extLst>
          </p:cNvPr>
          <p:cNvSpPr txBox="1"/>
          <p:nvPr/>
        </p:nvSpPr>
        <p:spPr>
          <a:xfrm>
            <a:off x="3047139" y="5055476"/>
            <a:ext cx="1461799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Routing Domain</a:t>
            </a:r>
          </a:p>
        </p:txBody>
      </p:sp>
    </p:spTree>
    <p:extLst>
      <p:ext uri="{BB962C8B-B14F-4D97-AF65-F5344CB8AC3E}">
        <p14:creationId xmlns:p14="http://schemas.microsoft.com/office/powerpoint/2010/main" val="570329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0DD0-06E0-4DEE-9079-D16C2BC7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Nokia Wi-Fi ONU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D028-FBA9-4A76-84DA-C1086F08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7" y="2553521"/>
            <a:ext cx="6229350" cy="2276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73FA7-62F6-4FFD-89A4-88EBD275556B}"/>
              </a:ext>
            </a:extLst>
          </p:cNvPr>
          <p:cNvSpPr txBox="1"/>
          <p:nvPr/>
        </p:nvSpPr>
        <p:spPr>
          <a:xfrm rot="21270938">
            <a:off x="6269260" y="2430410"/>
            <a:ext cx="2617405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Wireless Interface enable/disable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173A8-0E5A-4294-8BA1-E9052984F583}"/>
              </a:ext>
            </a:extLst>
          </p:cNvPr>
          <p:cNvSpPr txBox="1"/>
          <p:nvPr/>
        </p:nvSpPr>
        <p:spPr>
          <a:xfrm rot="21258180">
            <a:off x="6272649" y="2861951"/>
            <a:ext cx="1237331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Channel Range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5E4C7-B440-421B-9C7D-395D68E8B5BA}"/>
              </a:ext>
            </a:extLst>
          </p:cNvPr>
          <p:cNvSpPr txBox="1"/>
          <p:nvPr/>
        </p:nvSpPr>
        <p:spPr>
          <a:xfrm rot="21258180">
            <a:off x="6272627" y="3477816"/>
            <a:ext cx="1245551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Antenna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4321F-6EFD-4CBB-AAFA-727A8DE296DB}"/>
              </a:ext>
            </a:extLst>
          </p:cNvPr>
          <p:cNvSpPr txBox="1"/>
          <p:nvPr/>
        </p:nvSpPr>
        <p:spPr>
          <a:xfrm rot="21258180">
            <a:off x="6270908" y="3130516"/>
            <a:ext cx="1941408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Wi-Fi Channel for transmission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65F63-8B77-4394-81C2-9EE0D7EC771E}"/>
              </a:ext>
            </a:extLst>
          </p:cNvPr>
          <p:cNvSpPr txBox="1"/>
          <p:nvPr/>
        </p:nvSpPr>
        <p:spPr>
          <a:xfrm rot="21258180">
            <a:off x="6271601" y="3767512"/>
            <a:ext cx="1848022" cy="25553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Wireless Multimedia for QoS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960FD-4DF5-4248-8E3E-D5C7F3283A43}"/>
              </a:ext>
            </a:extLst>
          </p:cNvPr>
          <p:cNvSpPr txBox="1"/>
          <p:nvPr/>
        </p:nvSpPr>
        <p:spPr>
          <a:xfrm rot="21258180">
            <a:off x="6271601" y="4080272"/>
            <a:ext cx="1848022" cy="25553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MIMU technology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53578-93AA-4EA9-818D-3414D0AC2C6A}"/>
              </a:ext>
            </a:extLst>
          </p:cNvPr>
          <p:cNvSpPr txBox="1"/>
          <p:nvPr/>
        </p:nvSpPr>
        <p:spPr>
          <a:xfrm rot="21258180">
            <a:off x="6271601" y="4420883"/>
            <a:ext cx="1848022" cy="25553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Client Limit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D159588-41C0-4EBD-BD9A-7B29D7F4E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5591175" cy="428296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Nokia Wi-Fi ONU ”5 GHz”</a:t>
            </a:r>
          </a:p>
        </p:txBody>
      </p:sp>
      <p:pic>
        <p:nvPicPr>
          <p:cNvPr id="13" name="Google Shape;125;p7">
            <a:extLst>
              <a:ext uri="{FF2B5EF4-FFF2-40B4-BE49-F238E27FC236}">
                <a16:creationId xmlns:a16="http://schemas.microsoft.com/office/drawing/2014/main" id="{3D7426C4-5496-476D-B2A2-452EAE1888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58" y="4829996"/>
            <a:ext cx="8205683" cy="1615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680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0DD0-06E0-4DEE-9079-D16C2BC7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Nokia Wi-Fi ONU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D159588-41C0-4EBD-BD9A-7B29D7F4E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5591175" cy="428296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en-US" dirty="0"/>
              <a:t>“Service Set Identifier”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88F6E-0A35-4824-B383-DFE54694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43" y="2211060"/>
            <a:ext cx="6019800" cy="3987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1F5A9B-EEF1-42E2-9888-273A60D77300}"/>
              </a:ext>
            </a:extLst>
          </p:cNvPr>
          <p:cNvSpPr txBox="1"/>
          <p:nvPr/>
        </p:nvSpPr>
        <p:spPr>
          <a:xfrm rot="21270938">
            <a:off x="6474025" y="2404295"/>
            <a:ext cx="1631518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Support  Multiple SSID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29CBC-A25F-432C-B198-268361856611}"/>
              </a:ext>
            </a:extLst>
          </p:cNvPr>
          <p:cNvSpPr txBox="1"/>
          <p:nvPr/>
        </p:nvSpPr>
        <p:spPr>
          <a:xfrm rot="21270938">
            <a:off x="6475085" y="2725850"/>
            <a:ext cx="1168073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Network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2CD35-20D8-4B6F-9BFD-083AF1C4EDDC}"/>
              </a:ext>
            </a:extLst>
          </p:cNvPr>
          <p:cNvSpPr txBox="1"/>
          <p:nvPr/>
        </p:nvSpPr>
        <p:spPr>
          <a:xfrm rot="21270938">
            <a:off x="6471767" y="2948508"/>
            <a:ext cx="2617405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Enable Selected Network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A71F2D-22AB-4297-9991-12D28C6403CB}"/>
              </a:ext>
            </a:extLst>
          </p:cNvPr>
          <p:cNvSpPr txBox="1"/>
          <p:nvPr/>
        </p:nvSpPr>
        <p:spPr>
          <a:xfrm rot="21270938">
            <a:off x="6489491" y="3290012"/>
            <a:ext cx="1302671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Show Wi-Fi 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2DCBC-2A9B-4A0C-A28F-1159637166C9}"/>
              </a:ext>
            </a:extLst>
          </p:cNvPr>
          <p:cNvSpPr txBox="1"/>
          <p:nvPr/>
        </p:nvSpPr>
        <p:spPr>
          <a:xfrm rot="21270938">
            <a:off x="6486481" y="3537636"/>
            <a:ext cx="2617405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Wireless interface mode Route / Bridge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D1AF8F-C698-44A2-BC97-B8D05CA2CF15}"/>
              </a:ext>
            </a:extLst>
          </p:cNvPr>
          <p:cNvSpPr txBox="1"/>
          <p:nvPr/>
        </p:nvSpPr>
        <p:spPr>
          <a:xfrm rot="21270938">
            <a:off x="6468943" y="3745647"/>
            <a:ext cx="3850620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Wireless Client Isolation “Useful for Open / Guest Network 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659FB-0624-4FA9-AF9F-9AAB1EB4CB1F}"/>
              </a:ext>
            </a:extLst>
          </p:cNvPr>
          <p:cNvSpPr txBox="1"/>
          <p:nvPr/>
        </p:nvSpPr>
        <p:spPr>
          <a:xfrm rot="21270938">
            <a:off x="6472843" y="4104296"/>
            <a:ext cx="2147219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Client Limit for selected network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4B9E8-1EF6-402A-95D1-4E81B5FFF23A}"/>
              </a:ext>
            </a:extLst>
          </p:cNvPr>
          <p:cNvSpPr txBox="1"/>
          <p:nvPr/>
        </p:nvSpPr>
        <p:spPr>
          <a:xfrm rot="21270938">
            <a:off x="6469420" y="4306256"/>
            <a:ext cx="3641669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Wireless Encryption method according to selected version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D41C8-CCA2-4C4B-81CB-328EE1431B6E}"/>
              </a:ext>
            </a:extLst>
          </p:cNvPr>
          <p:cNvSpPr txBox="1"/>
          <p:nvPr/>
        </p:nvSpPr>
        <p:spPr>
          <a:xfrm rot="21270938">
            <a:off x="6489000" y="4687274"/>
            <a:ext cx="1516591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Key for authentication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99CE4B-6AC7-487C-99A1-1FF560607F65}"/>
              </a:ext>
            </a:extLst>
          </p:cNvPr>
          <p:cNvSpPr txBox="1"/>
          <p:nvPr/>
        </p:nvSpPr>
        <p:spPr>
          <a:xfrm rot="21270938">
            <a:off x="6488998" y="5045096"/>
            <a:ext cx="1516591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Wi-Fi Protected Setup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6038-11ED-450E-AA0F-3ED60C5B3007}"/>
              </a:ext>
            </a:extLst>
          </p:cNvPr>
          <p:cNvSpPr txBox="1"/>
          <p:nvPr/>
        </p:nvSpPr>
        <p:spPr>
          <a:xfrm>
            <a:off x="3257346" y="5447612"/>
            <a:ext cx="1819152" cy="246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Routing Domain </a:t>
            </a:r>
          </a:p>
        </p:txBody>
      </p:sp>
    </p:spTree>
    <p:extLst>
      <p:ext uri="{BB962C8B-B14F-4D97-AF65-F5344CB8AC3E}">
        <p14:creationId xmlns:p14="http://schemas.microsoft.com/office/powerpoint/2010/main" val="4167937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2C9F0-AD6A-4A87-B641-AB93DD1C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571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Wi-Fi Performance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75EC5-A572-44F3-A2A0-4361C714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26" y="1282262"/>
            <a:ext cx="4676775" cy="461434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90E3F-224D-4270-9273-112E591B7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5281" y="1282262"/>
            <a:ext cx="5265683" cy="1366345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endParaRPr lang="en-US" sz="2000" b="1" dirty="0"/>
          </a:p>
          <a:p>
            <a:r>
              <a:rPr lang="en-US" sz="2000" dirty="0"/>
              <a:t>Lookout for overlapping channels.</a:t>
            </a:r>
          </a:p>
          <a:p>
            <a:r>
              <a:rPr lang="en-US" sz="2000" dirty="0"/>
              <a:t>Verify the signal status of the other transmitting channels.</a:t>
            </a:r>
          </a:p>
          <a:p>
            <a:pPr marL="1143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4801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2C9F0-AD6A-4A87-B641-AB93DD1C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571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Wi-Fi Performance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FC335-7343-457E-9B7C-A10CFC8B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686050"/>
            <a:ext cx="10829925" cy="1485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ECC55-3BE6-4BC0-96B9-8D01D5F9E745}"/>
              </a:ext>
            </a:extLst>
          </p:cNvPr>
          <p:cNvSpPr txBox="1"/>
          <p:nvPr/>
        </p:nvSpPr>
        <p:spPr>
          <a:xfrm rot="19737625">
            <a:off x="2391732" y="1872527"/>
            <a:ext cx="2157963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Basic Service Set Identifier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DAEB-7FEE-4B17-A352-BC5EBD3F81A9}"/>
              </a:ext>
            </a:extLst>
          </p:cNvPr>
          <p:cNvSpPr txBox="1"/>
          <p:nvPr/>
        </p:nvSpPr>
        <p:spPr>
          <a:xfrm rot="19737625">
            <a:off x="1270115" y="1989072"/>
            <a:ext cx="1705916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Service Set Identifier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170D5-12C7-4D6C-A422-C81C3DF7F264}"/>
              </a:ext>
            </a:extLst>
          </p:cNvPr>
          <p:cNvSpPr txBox="1"/>
          <p:nvPr/>
        </p:nvSpPr>
        <p:spPr>
          <a:xfrm rot="19737625">
            <a:off x="4711515" y="1792857"/>
            <a:ext cx="2489784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Radio Signal Strength Indicator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2C7F0-7399-4E04-AA9A-7D3734C22833}"/>
              </a:ext>
            </a:extLst>
          </p:cNvPr>
          <p:cNvSpPr txBox="1"/>
          <p:nvPr/>
        </p:nvSpPr>
        <p:spPr>
          <a:xfrm rot="19737625">
            <a:off x="7678557" y="2082586"/>
            <a:ext cx="1390124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Frequency Band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14424-C937-441E-9CA3-2C943DDCA828}"/>
              </a:ext>
            </a:extLst>
          </p:cNvPr>
          <p:cNvSpPr txBox="1"/>
          <p:nvPr/>
        </p:nvSpPr>
        <p:spPr>
          <a:xfrm rot="19737625">
            <a:off x="8269374" y="1996394"/>
            <a:ext cx="1734321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Transmitting channel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C9B3D-783F-4953-B933-80F443AA9FCF}"/>
              </a:ext>
            </a:extLst>
          </p:cNvPr>
          <p:cNvSpPr txBox="1"/>
          <p:nvPr/>
        </p:nvSpPr>
        <p:spPr>
          <a:xfrm rot="19737625">
            <a:off x="8906435" y="2126795"/>
            <a:ext cx="1239442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Channel width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30C3D-5975-4DAC-BBE5-F0DE495A1917}"/>
              </a:ext>
            </a:extLst>
          </p:cNvPr>
          <p:cNvSpPr txBox="1"/>
          <p:nvPr/>
        </p:nvSpPr>
        <p:spPr>
          <a:xfrm rot="19737625">
            <a:off x="10011359" y="1961439"/>
            <a:ext cx="1580882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Encryption 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F2FEB-C431-414D-AA80-C0914028155D}"/>
              </a:ext>
            </a:extLst>
          </p:cNvPr>
          <p:cNvSpPr txBox="1"/>
          <p:nvPr/>
        </p:nvSpPr>
        <p:spPr>
          <a:xfrm rot="19737625">
            <a:off x="10960426" y="2179415"/>
            <a:ext cx="851515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7376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337A-3F45-45B8-8609-B4158B2C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5346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Wi-Fi Performance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3B8C8-D5D0-4B3A-9245-85F46DD8B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1930" y="1600202"/>
            <a:ext cx="4540469" cy="670032"/>
          </a:xfrm>
        </p:spPr>
        <p:txBody>
          <a:bodyPr>
            <a:normAutofit/>
          </a:bodyPr>
          <a:lstStyle/>
          <a:p>
            <a:r>
              <a:rPr lang="en-US" sz="2500" dirty="0"/>
              <a:t>Look for unexpected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58737-677D-4728-BEAB-34990426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4" y="1386379"/>
            <a:ext cx="5586661" cy="38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88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AE2A-03C1-4E25-940F-69F70988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Wi-Fi Performance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9B9D-9E35-483C-9326-59AB76DD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6110" y="1600201"/>
            <a:ext cx="4866290" cy="1143001"/>
          </a:xfrm>
        </p:spPr>
        <p:txBody>
          <a:bodyPr>
            <a:normAutofit/>
          </a:bodyPr>
          <a:lstStyle/>
          <a:p>
            <a:r>
              <a:rPr lang="en-US" sz="2500" dirty="0"/>
              <a:t>Verify active devices and its signal strength.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CF9BB-2B1F-452D-A17D-CC86C050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6" y="2095500"/>
            <a:ext cx="5649774" cy="32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54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6620-4ABF-4E7D-BF57-58542251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346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Wi-Fi Performance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042A1-1978-4D78-8119-28C39813F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937" y="1867886"/>
            <a:ext cx="4382814" cy="2299136"/>
          </a:xfrm>
        </p:spPr>
        <p:txBody>
          <a:bodyPr>
            <a:normAutofit lnSpcReduction="10000"/>
          </a:bodyPr>
          <a:lstStyle/>
          <a:p>
            <a:r>
              <a:rPr lang="en-US" sz="2500" dirty="0"/>
              <a:t>Enable required Technologies and Features.</a:t>
            </a:r>
          </a:p>
          <a:p>
            <a:pPr lvl="1"/>
            <a:r>
              <a:rPr lang="en-US" sz="2100" dirty="0"/>
              <a:t>Use of channel width</a:t>
            </a:r>
          </a:p>
          <a:p>
            <a:pPr lvl="1"/>
            <a:r>
              <a:rPr lang="en-US" sz="2100" dirty="0"/>
              <a:t>WMM</a:t>
            </a:r>
          </a:p>
          <a:p>
            <a:pPr lvl="1"/>
            <a:r>
              <a:rPr lang="en-US" sz="2100" dirty="0"/>
              <a:t>MIMO</a:t>
            </a:r>
          </a:p>
          <a:p>
            <a:pPr lvl="1"/>
            <a:r>
              <a:rPr lang="en-US" sz="2100" dirty="0"/>
              <a:t>Standards</a:t>
            </a:r>
          </a:p>
          <a:p>
            <a:pPr lvl="1"/>
            <a:endParaRPr lang="en-US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688A9-1C76-4514-B535-65CA5B51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83" y="2135571"/>
            <a:ext cx="6001407" cy="17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17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5C7915-DC43-4347-8BD3-6C262583D94F}"/>
              </a:ext>
            </a:extLst>
          </p:cNvPr>
          <p:cNvSpPr txBox="1">
            <a:spLocks/>
          </p:cNvSpPr>
          <p:nvPr/>
        </p:nvSpPr>
        <p:spPr>
          <a:xfrm>
            <a:off x="1807779" y="395949"/>
            <a:ext cx="8229600" cy="47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Mesh Router Wi-Fi “</a:t>
            </a:r>
            <a:r>
              <a:rPr lang="en-US" dirty="0"/>
              <a:t>Nokia Beacon</a:t>
            </a: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D9B007-3554-43F4-91AA-CB080F1FE7AA}"/>
              </a:ext>
            </a:extLst>
          </p:cNvPr>
          <p:cNvSpPr txBox="1">
            <a:spLocks/>
          </p:cNvSpPr>
          <p:nvPr/>
        </p:nvSpPr>
        <p:spPr>
          <a:xfrm>
            <a:off x="420414" y="133179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Plug and Play setup and implementation.</a:t>
            </a:r>
          </a:p>
          <a:p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mobile app to play on mesh features.</a:t>
            </a:r>
          </a:p>
          <a:p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channel and signal optimization.</a:t>
            </a:r>
          </a:p>
          <a:p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mesh routing. </a:t>
            </a:r>
          </a:p>
          <a:p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reconnection to AP.</a:t>
            </a:r>
          </a:p>
          <a:p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Wi-Fi connection.</a:t>
            </a:r>
          </a:p>
          <a:p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 Wi-Fi interference.</a:t>
            </a:r>
          </a:p>
          <a:p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Roaming feature.</a:t>
            </a:r>
          </a:p>
          <a:p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Wi-Fi Dead Zones.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825D-CE00-4B7B-8004-9C91B467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66" y="1331792"/>
            <a:ext cx="3790722" cy="3575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D77A7-A133-4229-8FEE-A2EA11485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56" y="4907141"/>
            <a:ext cx="51530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8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39459"/>
          </a:xfrm>
        </p:spPr>
        <p:txBody>
          <a:bodyPr>
            <a:normAutofit fontScale="90000"/>
          </a:bodyPr>
          <a:lstStyle/>
          <a:p>
            <a:br>
              <a:rPr lang="en-US" i="1" dirty="0"/>
            </a:br>
            <a:r>
              <a:rPr lang="en-US" i="1" dirty="0"/>
              <a:t>Guidelines for Finding the Best Placement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8534400" cy="1752599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500" b="1" dirty="0"/>
              <a:t>Make Your Router the Center of Attention.</a:t>
            </a:r>
            <a:br>
              <a:rPr lang="en-US" sz="2500" b="1" dirty="0"/>
            </a:br>
            <a:endParaRPr lang="en-US" sz="2500" b="1" dirty="0"/>
          </a:p>
          <a:p>
            <a:pPr marL="571500" lvl="1" indent="0">
              <a:buNone/>
            </a:pPr>
            <a:r>
              <a:rPr lang="en-US" sz="2100" dirty="0"/>
              <a:t>*Move it to Central Location.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133F1-4FF5-4735-BD03-AF9B8066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096" y="2259725"/>
            <a:ext cx="7458208" cy="3740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89C56C-A2C7-463C-A3F5-53692329B98B}"/>
              </a:ext>
            </a:extLst>
          </p:cNvPr>
          <p:cNvSpPr txBox="1"/>
          <p:nvPr/>
        </p:nvSpPr>
        <p:spPr>
          <a:xfrm>
            <a:off x="3100552" y="570711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3259552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4658-08AC-480D-AC16-D0C83461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15560"/>
          </a:xfrm>
        </p:spPr>
        <p:txBody>
          <a:bodyPr>
            <a:normAutofit fontScale="90000"/>
          </a:bodyPr>
          <a:lstStyle/>
          <a:p>
            <a:r>
              <a:rPr lang="en-US" dirty="0"/>
              <a:t>Nokia Recommended Placement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DF9429-8DAD-49CD-B446-B964AAA2F8BF}"/>
              </a:ext>
            </a:extLst>
          </p:cNvPr>
          <p:cNvSpPr txBox="1">
            <a:spLocks/>
          </p:cNvSpPr>
          <p:nvPr/>
        </p:nvSpPr>
        <p:spPr>
          <a:xfrm>
            <a:off x="2531845" y="100782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Using Phone to find suitable location.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72202-B066-4365-AE20-C48E0C7C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98" y="2197215"/>
            <a:ext cx="1700638" cy="3204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3A958-207B-4AA2-9F9E-689D6A167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68" y="2197215"/>
            <a:ext cx="1642152" cy="3204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63CD9B-D3EA-409D-AF34-3E8D2E425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748" y="2197215"/>
            <a:ext cx="1837065" cy="3204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849B2-9A9C-4569-B430-D7DB06D30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6" y="2266961"/>
            <a:ext cx="2012548" cy="3204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3E008-C21A-425C-921F-6214AB16B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83" y="2259844"/>
            <a:ext cx="1787692" cy="3204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0AF51D-B620-40FC-95E3-AE6ACA967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87" y="2197215"/>
            <a:ext cx="1822898" cy="3273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B3B54-30EB-4B6B-9187-3E3147638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1304" y="1007825"/>
            <a:ext cx="817701" cy="6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84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58401B-ADF2-42EA-9862-F17DECC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305" y="326231"/>
            <a:ext cx="8229600" cy="575769"/>
          </a:xfrm>
        </p:spPr>
        <p:txBody>
          <a:bodyPr>
            <a:normAutofit fontScale="90000"/>
          </a:bodyPr>
          <a:lstStyle/>
          <a:p>
            <a:r>
              <a:rPr lang="en-US" dirty="0"/>
              <a:t>Nokia Recommended Placement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CC4D31-43E5-4836-BF13-70B5D457FDB7}"/>
              </a:ext>
            </a:extLst>
          </p:cNvPr>
          <p:cNvSpPr txBox="1">
            <a:spLocks/>
          </p:cNvSpPr>
          <p:nvPr/>
        </p:nvSpPr>
        <p:spPr>
          <a:xfrm>
            <a:off x="2712421" y="84944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Network Map &amp; Speed test to verify.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15914-29A7-453A-B2B5-A53A4FE2F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50" y="1687021"/>
            <a:ext cx="3313081" cy="446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485A3-A10D-43A5-9188-E0DE2DC19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98" y="1687021"/>
            <a:ext cx="2876316" cy="456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16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0291CC-BD83-4869-BB13-973C3730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23" y="274638"/>
            <a:ext cx="8229600" cy="602469"/>
          </a:xfrm>
        </p:spPr>
        <p:txBody>
          <a:bodyPr>
            <a:normAutofit fontScale="90000"/>
          </a:bodyPr>
          <a:lstStyle/>
          <a:p>
            <a:r>
              <a:rPr lang="en-US" dirty="0"/>
              <a:t>Beacon Installation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8A42DE-7CBB-4537-9920-9ADEE5FC90D2}"/>
              </a:ext>
            </a:extLst>
          </p:cNvPr>
          <p:cNvSpPr txBox="1">
            <a:spLocks/>
          </p:cNvSpPr>
          <p:nvPr/>
        </p:nvSpPr>
        <p:spPr>
          <a:xfrm>
            <a:off x="804634" y="1060750"/>
            <a:ext cx="517086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PnP Installation</a:t>
            </a:r>
            <a:r>
              <a:rPr lang="en-US" sz="3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 Mounting with Simple PnP setup.</a:t>
            </a:r>
            <a:b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ON and connect WAN Ethernet to ONU/Modem  	until LED is blue. This setups first beacon as Root 	device.</a:t>
            </a:r>
            <a:b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*</a:t>
            </a: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Beacon will act as </a:t>
            </a: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Root. 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you set as root and 	associate with account its all set in Nokia Wi-Fi Cloud. </a:t>
            </a:r>
            <a:b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*</a:t>
            </a: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another beacon to first beacon via Ethernet same as step 2. This sets wireless mesh after Ethernet is disconnected.</a:t>
            </a:r>
          </a:p>
          <a:p>
            <a:pPr marL="0" indent="0">
              <a:buFont typeface="Arial"/>
              <a:buNone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/>
              <a:buNone/>
            </a:pP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:  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</a:t>
            </a: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later will require factory default setting or de-association with account from Nokia Wi-Fi Cloud via Nokia help Center in app.</a:t>
            </a:r>
          </a:p>
          <a:p>
            <a:pPr indent="-457200">
              <a:buFont typeface="+mj-lt"/>
              <a:buAutoNum type="arabicPeriod"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/>
              <a:buNone/>
            </a:pPr>
            <a:b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 App : Nokia Wi-Fi              </a:t>
            </a: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*</a:t>
            </a: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App to scan the QR code at the bottom of Beacon.</a:t>
            </a:r>
          </a:p>
          <a:p>
            <a:pPr marL="0" indent="0">
              <a:buNone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*</a:t>
            </a: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 to see the user friendly setup.</a:t>
            </a:r>
          </a:p>
          <a:p>
            <a:pPr marL="0" indent="0">
              <a:buFont typeface="Arial"/>
              <a:buNone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/>
              <a:buNone/>
            </a:pPr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C0C48-1B9C-435E-8434-B1073F26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317" y="3555046"/>
            <a:ext cx="2633996" cy="2298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6A8EC-FECA-4FA1-9B02-6331945DC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364" y="4459405"/>
            <a:ext cx="624575" cy="489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BD3A6-F4D2-44A8-B0ED-D971203ED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539" y="1060750"/>
            <a:ext cx="3407065" cy="236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1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9304EF-FB0F-430D-957E-7FED043B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696" y="207670"/>
            <a:ext cx="8229600" cy="524167"/>
          </a:xfrm>
        </p:spPr>
        <p:txBody>
          <a:bodyPr>
            <a:normAutofit fontScale="90000"/>
          </a:bodyPr>
          <a:lstStyle/>
          <a:p>
            <a:r>
              <a:rPr lang="en-US" dirty="0"/>
              <a:t>Beacon Installation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0593D6-8377-42BA-A5C1-EE4CCB305E23}"/>
              </a:ext>
            </a:extLst>
          </p:cNvPr>
          <p:cNvSpPr txBox="1">
            <a:spLocks/>
          </p:cNvSpPr>
          <p:nvPr/>
        </p:nvSpPr>
        <p:spPr>
          <a:xfrm>
            <a:off x="2485696" y="77917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Installation from Beacon itself (login to page : 192.168.18.1)</a:t>
            </a:r>
          </a:p>
          <a:p>
            <a:endParaRPr lang="en-US" kern="0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6A77BD2-E236-437B-9CC9-13E48DEE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39" y="1349217"/>
            <a:ext cx="8124077" cy="4926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C215D-81C4-4451-BC58-D9752138A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44734" y="2630043"/>
            <a:ext cx="4644920" cy="208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09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81FC0F-0819-4746-90F6-7D9FB8C4A6D7}"/>
              </a:ext>
            </a:extLst>
          </p:cNvPr>
          <p:cNvSpPr txBox="1">
            <a:spLocks/>
          </p:cNvSpPr>
          <p:nvPr/>
        </p:nvSpPr>
        <p:spPr>
          <a:xfrm>
            <a:off x="1981200" y="1108661"/>
            <a:ext cx="8229600" cy="1094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000" b="1" kern="0" dirty="0"/>
              <a:t>End of Module 3</a:t>
            </a:r>
            <a:br>
              <a:rPr lang="en-US" sz="6000" b="1" kern="0" dirty="0"/>
            </a:br>
            <a:r>
              <a:rPr lang="en-US" sz="6000" b="1" kern="0" dirty="0"/>
              <a:t>Thank You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32204-D246-4108-B660-4A058F4A1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183" y="2457990"/>
            <a:ext cx="4094128" cy="3156689"/>
          </a:xfrm>
          <a:prstGeom prst="rect">
            <a:avLst/>
          </a:prstGeom>
        </p:spPr>
      </p:pic>
      <p:pic>
        <p:nvPicPr>
          <p:cNvPr id="6" name="Picture 2" descr="19623">
            <a:extLst>
              <a:ext uri="{FF2B5EF4-FFF2-40B4-BE49-F238E27FC236}">
                <a16:creationId xmlns:a16="http://schemas.microsoft.com/office/drawing/2014/main" id="{9BEFBF73-E2F1-45E6-9D45-5A31C9F15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458" y="2897125"/>
            <a:ext cx="2224693" cy="230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4446D-D513-4155-BBCA-80137FB6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782" y="2323333"/>
            <a:ext cx="3651035" cy="34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0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1463675"/>
            <a:ext cx="6022975" cy="3019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942180"/>
            <a:ext cx="4533900" cy="4062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1100" y="812800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8" name="Rectangle 7"/>
          <p:cNvSpPr/>
          <p:nvPr/>
        </p:nvSpPr>
        <p:spPr>
          <a:xfrm>
            <a:off x="3437780" y="236020"/>
            <a:ext cx="4402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Make Your Router the Center of Attention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20025" y="5018088"/>
            <a:ext cx="464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Always find the Center Point of the area layout</a:t>
            </a:r>
          </a:p>
        </p:txBody>
      </p:sp>
    </p:spTree>
    <p:extLst>
      <p:ext uri="{BB962C8B-B14F-4D97-AF65-F5344CB8AC3E}">
        <p14:creationId xmlns:p14="http://schemas.microsoft.com/office/powerpoint/2010/main" val="957860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4" y="1644134"/>
            <a:ext cx="7516949" cy="31310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42580" y="272534"/>
            <a:ext cx="4402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Make Your Router the Center of Attention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43043" y="856734"/>
            <a:ext cx="114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13059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91" y="1460500"/>
            <a:ext cx="5658807" cy="4490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98" y="1460500"/>
            <a:ext cx="5529603" cy="4264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2765" y="1810889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31155" y="475734"/>
            <a:ext cx="372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2. Get Your ONU Router Off the Floor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34924" y="5766423"/>
            <a:ext cx="451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 not setup router on the base of the House</a:t>
            </a:r>
          </a:p>
        </p:txBody>
      </p:sp>
    </p:spTree>
    <p:extLst>
      <p:ext uri="{BB962C8B-B14F-4D97-AF65-F5344CB8AC3E}">
        <p14:creationId xmlns:p14="http://schemas.microsoft.com/office/powerpoint/2010/main" val="378104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962150"/>
            <a:ext cx="7896225" cy="293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2444" y="5080000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4656" y="374134"/>
            <a:ext cx="372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2. Get Your ONU Router Off the Floor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632200" y="5717064"/>
            <a:ext cx="451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 not setup router on the base of the House</a:t>
            </a:r>
          </a:p>
        </p:txBody>
      </p:sp>
    </p:spTree>
    <p:extLst>
      <p:ext uri="{BB962C8B-B14F-4D97-AF65-F5344CB8AC3E}">
        <p14:creationId xmlns:p14="http://schemas.microsoft.com/office/powerpoint/2010/main" val="956458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3. Avoid Physical Obstacles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16728"/>
            <a:ext cx="10972800" cy="1920765"/>
          </a:xfrm>
        </p:spPr>
        <p:txBody>
          <a:bodyPr>
            <a:normAutofit/>
          </a:bodyPr>
          <a:lstStyle/>
          <a:p>
            <a:r>
              <a:rPr lang="en-US" sz="2500" dirty="0"/>
              <a:t>Such as cabinets and large appliances.</a:t>
            </a:r>
          </a:p>
          <a:p>
            <a:r>
              <a:rPr lang="en-US" sz="2500" dirty="0"/>
              <a:t>Reflective surfaces can bounce off Wi-Fi signals,</a:t>
            </a:r>
          </a:p>
          <a:p>
            <a:pPr lvl="1"/>
            <a:r>
              <a:rPr lang="en-US" sz="2100" dirty="0"/>
              <a:t>Will cause performance issues.</a:t>
            </a:r>
          </a:p>
        </p:txBody>
      </p:sp>
    </p:spTree>
    <p:extLst>
      <p:ext uri="{BB962C8B-B14F-4D97-AF65-F5344CB8AC3E}">
        <p14:creationId xmlns:p14="http://schemas.microsoft.com/office/powerpoint/2010/main" val="8096125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</TotalTime>
  <Words>1196</Words>
  <Application>Microsoft Office PowerPoint</Application>
  <PresentationFormat>Widescreen</PresentationFormat>
  <Paragraphs>211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Jacques Francois Shadow</vt:lpstr>
      <vt:lpstr>Times New Roman</vt:lpstr>
      <vt:lpstr>Wingdings</vt:lpstr>
      <vt:lpstr>1_Office Theme</vt:lpstr>
      <vt:lpstr>PowerPoint Presentation</vt:lpstr>
      <vt:lpstr>Module 2</vt:lpstr>
      <vt:lpstr>How to Find the Best Wi-Fi ONU Router Placement?</vt:lpstr>
      <vt:lpstr> Guidelines for Finding the Best Placement </vt:lpstr>
      <vt:lpstr>PowerPoint Presentation</vt:lpstr>
      <vt:lpstr>PowerPoint Presentation</vt:lpstr>
      <vt:lpstr>PowerPoint Presentation</vt:lpstr>
      <vt:lpstr>PowerPoint Presentation</vt:lpstr>
      <vt:lpstr> 3. Avoid Physical Obstacles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4. Be on the Lookout for Interference </vt:lpstr>
      <vt:lpstr>PowerPoint Presentation</vt:lpstr>
      <vt:lpstr>PowerPoint Presentation</vt:lpstr>
      <vt:lpstr> 5. Reposition Your Router’s Antennas </vt:lpstr>
      <vt:lpstr>PowerPoint Presentation</vt:lpstr>
      <vt:lpstr> 6. Bonus: Update Your ONU / Router </vt:lpstr>
      <vt:lpstr>PowerPoint Presentation</vt:lpstr>
      <vt:lpstr> What are Some Other Ways to Boost Wi-Fi? </vt:lpstr>
      <vt:lpstr>Upgrade your Wi-Fi network</vt:lpstr>
      <vt:lpstr>Upgrade your Wi-Fi network</vt:lpstr>
      <vt:lpstr> Check Your Wi-Fi Signal Strength </vt:lpstr>
      <vt:lpstr>PowerPoint Presentation</vt:lpstr>
      <vt:lpstr>PowerPoint Presentation</vt:lpstr>
      <vt:lpstr>End of Module 2</vt:lpstr>
      <vt:lpstr>Module 3</vt:lpstr>
      <vt:lpstr>Configuration and Troubleshooting</vt:lpstr>
      <vt:lpstr>Nokia Wi-Fi ONU</vt:lpstr>
      <vt:lpstr>Nokia Wi-Fi ONU</vt:lpstr>
      <vt:lpstr>Nokia Wi-Fi ONU</vt:lpstr>
      <vt:lpstr>Wi-Fi Performance</vt:lpstr>
      <vt:lpstr>Wi-Fi Performance</vt:lpstr>
      <vt:lpstr>Wi-Fi Performance</vt:lpstr>
      <vt:lpstr>Wi-Fi Performance</vt:lpstr>
      <vt:lpstr>Wi-Fi Performance</vt:lpstr>
      <vt:lpstr>PowerPoint Presentation</vt:lpstr>
      <vt:lpstr>Nokia Recommended Placement</vt:lpstr>
      <vt:lpstr>Nokia Recommended Placement</vt:lpstr>
      <vt:lpstr>Beacon Installation </vt:lpstr>
      <vt:lpstr>Beacon Installation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Darshan</cp:lastModifiedBy>
  <cp:revision>113</cp:revision>
  <dcterms:created xsi:type="dcterms:W3CDTF">2022-07-09T05:14:21Z</dcterms:created>
  <dcterms:modified xsi:type="dcterms:W3CDTF">2023-05-21T09:27:37Z</dcterms:modified>
</cp:coreProperties>
</file>